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80" r:id="rId4"/>
    <p:sldId id="281" r:id="rId5"/>
    <p:sldId id="266" r:id="rId6"/>
    <p:sldId id="259" r:id="rId7"/>
    <p:sldId id="282" r:id="rId8"/>
    <p:sldId id="260" r:id="rId9"/>
    <p:sldId id="267" r:id="rId10"/>
    <p:sldId id="269" r:id="rId11"/>
    <p:sldId id="270" r:id="rId12"/>
    <p:sldId id="271" r:id="rId13"/>
    <p:sldId id="268" r:id="rId14"/>
    <p:sldId id="272" r:id="rId15"/>
    <p:sldId id="274" r:id="rId16"/>
    <p:sldId id="273" r:id="rId17"/>
    <p:sldId id="262" r:id="rId18"/>
    <p:sldId id="275" r:id="rId19"/>
    <p:sldId id="261" r:id="rId20"/>
    <p:sldId id="278" r:id="rId21"/>
    <p:sldId id="279"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6" d="100"/>
          <a:sy n="76" d="100"/>
        </p:scale>
        <p:origin x="12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F69EA-1AD9-401C-80AB-A9C2276E43BF}" type="datetimeFigureOut">
              <a:rPr lang="en-US" smtClean="0"/>
              <a:t>11/11/2019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672D2-FBB3-45B9-8089-06B138CF6C09}" type="slidenum">
              <a:rPr lang="en-US" smtClean="0"/>
              <a:t>‹#›</a:t>
            </a:fld>
            <a:endParaRPr lang="en-US"/>
          </a:p>
        </p:txBody>
      </p:sp>
    </p:spTree>
    <p:extLst>
      <p:ext uri="{BB962C8B-B14F-4D97-AF65-F5344CB8AC3E}">
        <p14:creationId xmlns:p14="http://schemas.microsoft.com/office/powerpoint/2010/main" val="135710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C7FA-2FA2-4C63-A95F-348FF36FB9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9692D-DB09-47DC-9E61-8EC0E3F0F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F9CBC-A80C-4146-BAA7-E2EEC5D4928E}"/>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E27BFC60-18EB-40FA-AA3D-AFF4D619F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95359-732F-4AB2-B6A7-08B3AF3B9D7C}"/>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4378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ED66-B958-4B5E-BAB8-1EB7939293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657C4-A6B2-4699-B27D-8F0E8062C5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769A1-21B1-4C70-8C99-D206078875C6}"/>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45C733B1-9DCD-45D9-83AE-1065C4AC1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8B156-0DA5-4F21-A73E-C1D604804DD6}"/>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334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B710E-6AE8-40DC-A55D-F38EAAB14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37E317-1865-4763-828D-A2D65E73AF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8C56E-E146-4B56-9BBB-D543B01C00C6}"/>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E187C63-9EEA-4610-AC00-B7F537099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9B0B2-A5C9-468A-8929-56D6AE11A3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63622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6973-12A5-4280-B29B-CF5C4EB72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0F89BE-2F98-4C93-AD8C-6894680480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733D6-CCB5-4BFA-BFA3-CE8CA3B023EA}"/>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AC47B3D9-435C-4E3B-A9B4-9A24EECCA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D1DF-0673-4E36-8A0D-4105B9CD4C2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0165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ECED-A355-4B9D-A6EF-1529C4795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2FF6F-9446-44BA-A5E9-0C68E9A48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5FEDC0-51AA-46E7-9AF7-419B2223CE25}"/>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7F9246E-A55E-4859-B9E3-5DAE58F5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78ABD-6ED7-41C9-8022-2850585469F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60113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BCC0-2C7B-451D-89A3-52EAFD3C9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32BD8-4F22-4448-8FA9-B520F824A3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B2861-6C11-4466-A833-907861F69A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C83CE-44DD-4FE6-A6C3-B040822FE429}"/>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37E8DC06-24A2-4FE5-91AE-52DB76990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AF807-151F-40A6-9AEF-91D2B47A16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47546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9C62-9F4F-4325-A9F3-EEC5306DE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DF1A84-7E95-4449-B3F3-C8C45E502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9D9DBA-9AEB-41E7-AD47-3A330216F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883BD7-DAEC-482E-96BF-904FD718B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B35274-AFEA-46BD-8B8F-F4C62DAEAB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8810-DC9B-4DC7-AB52-0544D1F851D0}"/>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8" name="Footer Placeholder 7">
            <a:extLst>
              <a:ext uri="{FF2B5EF4-FFF2-40B4-BE49-F238E27FC236}">
                <a16:creationId xmlns:a16="http://schemas.microsoft.com/office/drawing/2014/main" id="{CC4683D3-726C-404F-BE12-B7AE46E1B4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929E7-7BD2-4D3D-BEAD-E53991F4A96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229555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1DE6-9273-41D0-8724-1B1BE77BEB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8C27F0-FCDB-48EC-97E4-9871F59B3DF1}"/>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4" name="Footer Placeholder 3">
            <a:extLst>
              <a:ext uri="{FF2B5EF4-FFF2-40B4-BE49-F238E27FC236}">
                <a16:creationId xmlns:a16="http://schemas.microsoft.com/office/drawing/2014/main" id="{8111ED5F-D313-4EFB-B65B-98588B7E3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AFD7FF-4F01-49C0-AC03-FA37C7F48FF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52839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4D1C2-817D-45A5-95C8-680BBB6838C4}"/>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3" name="Footer Placeholder 2">
            <a:extLst>
              <a:ext uri="{FF2B5EF4-FFF2-40B4-BE49-F238E27FC236}">
                <a16:creationId xmlns:a16="http://schemas.microsoft.com/office/drawing/2014/main" id="{CA19A5D8-A23C-4E23-BF70-71B84A5CC3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F76E31-F071-46E7-A5E9-A853AFA8E48D}"/>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9608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23E2-D977-4B46-999E-3C41B311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B4A6B9-3481-43D7-B424-9BAEA7A32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9D651-8B32-4388-9F32-37DF953A2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96ECF-A042-4725-AC50-A90C48637C54}"/>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A8E7740F-DADC-4C97-A7BB-94C928480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A7D43-A929-4F0F-B4F6-DF36FB03E88B}"/>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27612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94AA-7402-45F6-85DB-2BE6765EE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4534F8-20FB-4CC8-BFAF-47D6ADE07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738478-34C0-4106-B66A-3D63CF7C2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421583-4CEE-4631-AE35-20D7E9B77DB9}"/>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C5B92363-DCEF-4E3B-89DE-AE6C7A70E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1A043-B6B2-4D66-9DAC-5BF7A9D351C0}"/>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37213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14E79-237D-4442-9931-21D6F1480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B8719B-65E1-492A-AEC6-D8A045486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7C934-6CD7-4797-919E-5D71C4FD5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4A10C31-DC00-4FB4-B519-C97DB5012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B70DDE-3DC2-4E1B-BF37-3A5E9CC71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15FA2-CBF0-41B0-BE2D-7F01F859633F}" type="slidenum">
              <a:rPr lang="en-US" smtClean="0"/>
              <a:t>‹#›</a:t>
            </a:fld>
            <a:endParaRPr lang="en-US"/>
          </a:p>
        </p:txBody>
      </p:sp>
    </p:spTree>
    <p:extLst>
      <p:ext uri="{BB962C8B-B14F-4D97-AF65-F5344CB8AC3E}">
        <p14:creationId xmlns:p14="http://schemas.microsoft.com/office/powerpoint/2010/main" val="244897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r-lex.europa.eu/legal-content/EN/TXT/?uri=celex:32016R0679"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legal-content/EN/TXT/?uri=celex:32014L0024"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ec.europa.eu/competition/state_aid/cases/234935/234935_1079057_10_1.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c.europa.eu/competition/state_aid/cases/237314/237314_1142520_25_2.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eur-lex.europa.eu/legal-content/EN/TXT/?uri=uriserv:OJ.C_.2013.156.01.0021.01.E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bcd.org/european-court-of-justice-decides-in-favor-of-european-parliament-in-cod-cas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ur-lex.europa.eu/legal-content/EN/TXT/?uri=uriserv:OJ.C_.2013.156.01.0021.01.E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just"/>
            <a:r>
              <a:rPr lang="en-US" sz="3200" b="1" dirty="0">
                <a:solidFill>
                  <a:schemeClr val="accent4">
                    <a:lumMod val="75000"/>
                  </a:schemeClr>
                </a:solidFill>
              </a:rPr>
              <a:t>NATIONAL UNIVERSITY OF PUBLIC SERVICE</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37736" y="2710643"/>
            <a:ext cx="9144000" cy="3552134"/>
          </a:xfrm>
        </p:spPr>
        <p:txBody>
          <a:bodyPr>
            <a:normAutofit/>
          </a:bodyPr>
          <a:lstStyle/>
          <a:p>
            <a:r>
              <a:rPr lang="en-US" b="1" dirty="0">
                <a:solidFill>
                  <a:schemeClr val="accent4">
                    <a:lumMod val="75000"/>
                  </a:schemeClr>
                </a:solidFill>
              </a:rPr>
              <a:t>FACULTY OF INTERNATIONAL AND EUROPEAN STUDIES</a:t>
            </a:r>
          </a:p>
          <a:p>
            <a:endParaRPr lang="en-US" b="1" i="1" u="sng" dirty="0">
              <a:solidFill>
                <a:schemeClr val="accent4">
                  <a:lumMod val="75000"/>
                </a:schemeClr>
              </a:solidFill>
            </a:endParaRPr>
          </a:p>
          <a:p>
            <a:r>
              <a:rPr lang="en-US" b="1" i="1" u="sng" dirty="0">
                <a:solidFill>
                  <a:schemeClr val="accent4">
                    <a:lumMod val="75000"/>
                  </a:schemeClr>
                </a:solidFill>
              </a:rPr>
              <a:t>The EU Legal System of the EU</a:t>
            </a:r>
          </a:p>
          <a:p>
            <a:r>
              <a:rPr lang="en-US" b="1" i="1" u="sng" dirty="0" smtClean="0">
                <a:solidFill>
                  <a:schemeClr val="accent4">
                    <a:lumMod val="75000"/>
                  </a:schemeClr>
                </a:solidFill>
              </a:rPr>
              <a:t>INITB13</a:t>
            </a:r>
            <a:r>
              <a:rPr lang="hu-HU" b="1" i="1" u="sng" smtClean="0">
                <a:solidFill>
                  <a:schemeClr val="accent4">
                    <a:lumMod val="75000"/>
                  </a:schemeClr>
                </a:solidFill>
              </a:rPr>
              <a:t>3</a:t>
            </a:r>
            <a:endParaRPr lang="en-US" b="1" i="1" u="sng" dirty="0">
              <a:solidFill>
                <a:schemeClr val="accent4">
                  <a:lumMod val="75000"/>
                </a:schemeClr>
              </a:solidFill>
            </a:endParaRPr>
          </a:p>
          <a:p>
            <a:r>
              <a:rPr lang="en-US" b="1" i="1" u="sng" dirty="0">
                <a:solidFill>
                  <a:schemeClr val="accent4">
                    <a:lumMod val="75000"/>
                  </a:schemeClr>
                </a:solidFill>
              </a:rPr>
              <a:t>Dr. Miklós Szirbik, LL.M.</a:t>
            </a:r>
          </a:p>
          <a:p>
            <a:r>
              <a:rPr lang="en-US" b="1" i="1" u="sng" dirty="0">
                <a:solidFill>
                  <a:schemeClr val="accent4">
                    <a:lumMod val="75000"/>
                  </a:schemeClr>
                </a:solidFill>
              </a:rPr>
              <a:t>09.09.2019</a:t>
            </a:r>
          </a:p>
          <a:p>
            <a:r>
              <a:rPr lang="en-US" b="1" i="1" u="sng" dirty="0">
                <a:solidFill>
                  <a:schemeClr val="accent4">
                    <a:lumMod val="75000"/>
                  </a:schemeClr>
                </a:solidFill>
              </a:rPr>
              <a:t>INTRODUCTION</a:t>
            </a:r>
          </a:p>
          <a:p>
            <a:endParaRPr lang="en-US" b="1" i="1" u="sng" dirty="0">
              <a:solidFill>
                <a:schemeClr val="accent4">
                  <a:lumMod val="75000"/>
                </a:schemeClr>
              </a:solidFill>
            </a:endParaRPr>
          </a:p>
          <a:p>
            <a:endParaRPr lang="en-US" b="1" i="1" u="sng" dirty="0">
              <a:solidFill>
                <a:schemeClr val="accent4">
                  <a:lumMod val="75000"/>
                </a:schemeClr>
              </a:solidFill>
            </a:endParaRPr>
          </a:p>
          <a:p>
            <a:endParaRPr lang="en-US" b="1" i="1" u="sng" dirty="0">
              <a:solidFill>
                <a:schemeClr val="accent4">
                  <a:lumMod val="75000"/>
                </a:schemeClr>
              </a:solidFill>
            </a:endParaRPr>
          </a:p>
        </p:txBody>
      </p:sp>
    </p:spTree>
    <p:extLst>
      <p:ext uri="{BB962C8B-B14F-4D97-AF65-F5344CB8AC3E}">
        <p14:creationId xmlns:p14="http://schemas.microsoft.com/office/powerpoint/2010/main" val="170391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Regulations - Regulation (EU) 2016/679 of the European Parliament and of the Council of 27 April 2016 on the protection of natural persons with regard to the processing of personal data and on the free movement of such data, and repealing Directive 95/46/EC (General Data Protection Regulation)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https://eur-lex.europa.eu/legal-content/EN/TXT/?uri=celex%3A32016R0679</a:t>
            </a:r>
            <a:r>
              <a:rPr lang="en-US" sz="2000" b="1" dirty="0">
                <a:solidFill>
                  <a:schemeClr val="accent4">
                    <a:lumMod val="75000"/>
                  </a:schemeClr>
                </a:solidFill>
              </a:rPr>
              <a:t> </a:t>
            </a:r>
          </a:p>
        </p:txBody>
      </p:sp>
    </p:spTree>
    <p:extLst>
      <p:ext uri="{BB962C8B-B14F-4D97-AF65-F5344CB8AC3E}">
        <p14:creationId xmlns:p14="http://schemas.microsoft.com/office/powerpoint/2010/main" val="320250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Directives - Directive 2014/24/EU of the European Parliament and of the Council of 26 February 2014 on public procurement and repealing Directive 2004/18/EC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https://eur-lex.europa.eu/legal-content/EN/TXT/?uri=celex%3A32014L0024</a:t>
            </a:r>
            <a:r>
              <a:rPr lang="en-US" sz="2000" b="1" dirty="0">
                <a:solidFill>
                  <a:schemeClr val="accent4">
                    <a:lumMod val="75000"/>
                  </a:schemeClr>
                </a:solidFill>
              </a:rPr>
              <a:t> </a:t>
            </a:r>
          </a:p>
        </p:txBody>
      </p:sp>
    </p:spTree>
    <p:extLst>
      <p:ext uri="{BB962C8B-B14F-4D97-AF65-F5344CB8AC3E}">
        <p14:creationId xmlns:p14="http://schemas.microsoft.com/office/powerpoint/2010/main" val="193062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Decisions – (1) Greece Aluminum Case, (2) Poland- Aid scheme for compensation of damage caused by the floods in Poland</a:t>
            </a:r>
          </a:p>
          <a:p>
            <a:pPr algn="just"/>
            <a:endParaRPr lang="en-US" sz="2000" b="1" dirty="0">
              <a:solidFill>
                <a:schemeClr val="accent4">
                  <a:lumMod val="75000"/>
                </a:schemeClr>
              </a:solidFill>
            </a:endParaRPr>
          </a:p>
          <a:p>
            <a:pPr algn="just"/>
            <a:r>
              <a:rPr lang="en-US" sz="2000" b="1" dirty="0">
                <a:solidFill>
                  <a:schemeClr val="accent4">
                    <a:lumMod val="75000"/>
                  </a:schemeClr>
                </a:solidFill>
                <a:hlinkClick r:id="rId3"/>
              </a:rPr>
              <a:t>http://ec.europa.eu/competition/state_aid/cases/234935/234935_1079057_10_1.pdf</a:t>
            </a:r>
            <a:r>
              <a:rPr lang="en-US" sz="2000" b="1" dirty="0">
                <a:solidFill>
                  <a:schemeClr val="accent4">
                    <a:lumMod val="75000"/>
                  </a:schemeClr>
                </a:solidFill>
              </a:rPr>
              <a:t> </a:t>
            </a:r>
          </a:p>
          <a:p>
            <a:pPr algn="just"/>
            <a:r>
              <a:rPr lang="en-US" sz="2000" b="1" dirty="0">
                <a:solidFill>
                  <a:schemeClr val="accent4">
                    <a:lumMod val="75000"/>
                  </a:schemeClr>
                </a:solidFill>
                <a:hlinkClick r:id="rId4"/>
              </a:rPr>
              <a:t>http://ec.europa.eu/competition/state_aid/cases/237314/237314_1142520_25_2.pdf</a:t>
            </a:r>
            <a:r>
              <a:rPr lang="en-US" sz="2000" b="1" dirty="0">
                <a:solidFill>
                  <a:schemeClr val="accent4">
                    <a:lumMod val="75000"/>
                  </a:schemeClr>
                </a:solidFill>
              </a:rPr>
              <a:t> </a:t>
            </a:r>
          </a:p>
        </p:txBody>
      </p:sp>
    </p:spTree>
    <p:extLst>
      <p:ext uri="{BB962C8B-B14F-4D97-AF65-F5344CB8AC3E}">
        <p14:creationId xmlns:p14="http://schemas.microsoft.com/office/powerpoint/2010/main" val="2702231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1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Procedure of law setting in the EU</a:t>
            </a:r>
          </a:p>
          <a:p>
            <a:pPr algn="just"/>
            <a:r>
              <a:rPr lang="en-US" sz="2000" dirty="0">
                <a:solidFill>
                  <a:schemeClr val="accent4">
                    <a:lumMod val="75000"/>
                  </a:schemeClr>
                </a:solidFill>
              </a:rPr>
              <a:t>Article 289 TFEU </a:t>
            </a:r>
          </a:p>
          <a:p>
            <a:pPr algn="just"/>
            <a:r>
              <a:rPr lang="en-US" sz="2000" dirty="0">
                <a:solidFill>
                  <a:schemeClr val="accent4">
                    <a:lumMod val="75000"/>
                  </a:schemeClr>
                </a:solidFill>
              </a:rPr>
              <a:t>1. The ordinary legislative procedure shall consist in the joint adoption by the European Parliament and the Council of a regulation, directive or decision on a proposal from the Commission. This procedure is defined in Article 294.</a:t>
            </a:r>
          </a:p>
          <a:p>
            <a:pPr algn="just"/>
            <a:r>
              <a:rPr lang="en-US" sz="2000" dirty="0">
                <a:solidFill>
                  <a:schemeClr val="accent4">
                    <a:lumMod val="75000"/>
                  </a:schemeClr>
                </a:solidFill>
              </a:rPr>
              <a:t>2. In the specific cases provided for by the Treaties, the adoption of a regulation, directive or decision by the European Parliament with the participation of the Council, or by the latter with the participation of the European Parliament, shall constitute a special legislative procedure.</a:t>
            </a:r>
          </a:p>
          <a:p>
            <a:pPr algn="just"/>
            <a:r>
              <a:rPr lang="en-US" sz="2000" dirty="0">
                <a:solidFill>
                  <a:schemeClr val="accent4">
                    <a:lumMod val="75000"/>
                  </a:schemeClr>
                </a:solidFill>
              </a:rPr>
              <a:t>3. Legal acts adopted by legislative procedure shall constitute legislative acts.</a:t>
            </a:r>
          </a:p>
          <a:p>
            <a:pPr algn="just"/>
            <a:r>
              <a:rPr lang="en-US" sz="2000" dirty="0">
                <a:solidFill>
                  <a:schemeClr val="accent4">
                    <a:lumMod val="75000"/>
                  </a:schemeClr>
                </a:solidFill>
              </a:rPr>
              <a:t>4. In the specific cases provided for by the Treaties, legislative acts may be adopted on the initiative of a group of Member States or of the European Parliament, on a recommendation from the European Central Bank or at the request of the Court of Justice or the European Investment Bank.</a:t>
            </a:r>
            <a:endParaRPr lang="en-US" dirty="0">
              <a:solidFill>
                <a:schemeClr val="accent4">
                  <a:lumMod val="75000"/>
                </a:schemeClr>
              </a:solidFill>
            </a:endParaRPr>
          </a:p>
        </p:txBody>
      </p:sp>
    </p:spTree>
    <p:extLst>
      <p:ext uri="{BB962C8B-B14F-4D97-AF65-F5344CB8AC3E}">
        <p14:creationId xmlns:p14="http://schemas.microsoft.com/office/powerpoint/2010/main" val="1572715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Competences of the EU and the MS</a:t>
            </a:r>
          </a:p>
          <a:p>
            <a:pPr algn="just"/>
            <a:r>
              <a:rPr lang="en-US" sz="2000" b="1" u="sng" dirty="0">
                <a:solidFill>
                  <a:schemeClr val="accent4">
                    <a:lumMod val="75000"/>
                  </a:schemeClr>
                </a:solidFill>
              </a:rPr>
              <a:t>CATEGORIES AND AREAS OF UNION COMPETENCE</a:t>
            </a:r>
          </a:p>
          <a:p>
            <a:pPr algn="just"/>
            <a:r>
              <a:rPr lang="en-US" sz="2000" b="1" u="sng" dirty="0">
                <a:solidFill>
                  <a:schemeClr val="accent4">
                    <a:lumMod val="75000"/>
                  </a:schemeClr>
                </a:solidFill>
              </a:rPr>
              <a:t>Article 2 TFEU</a:t>
            </a:r>
          </a:p>
          <a:p>
            <a:pPr algn="just"/>
            <a:r>
              <a:rPr lang="en-US" sz="2000" dirty="0">
                <a:solidFill>
                  <a:schemeClr val="accent4">
                    <a:lumMod val="75000"/>
                  </a:schemeClr>
                </a:solidFill>
              </a:rPr>
              <a:t>1. When the Treaties confer on the Union exclusive competence in a specific area, only the Union may legislate and adopt legally binding acts, the Member States being able to do so themselves only if so empowered by the Union or for the implementation of Union acts.</a:t>
            </a:r>
          </a:p>
          <a:p>
            <a:pPr algn="just"/>
            <a:r>
              <a:rPr lang="en-US" sz="2000" dirty="0">
                <a:solidFill>
                  <a:schemeClr val="accent4">
                    <a:lumMod val="75000"/>
                  </a:schemeClr>
                </a:solidFill>
              </a:rPr>
              <a:t>2. When the Treaties confer on the Union a competence shared with the Member States in a specific area, the Union and the Member States may legislate and adopt legally binding acts in that area. The Member States shall exercise their competence to the extent that the Union has not exercised its competence. The Member States shall again exercise their competence to the extent that the Union has decided to cease exercising its competence.</a:t>
            </a:r>
          </a:p>
          <a:p>
            <a:pPr algn="just"/>
            <a:r>
              <a:rPr lang="en-US" sz="2000" dirty="0">
                <a:solidFill>
                  <a:schemeClr val="accent4">
                    <a:lumMod val="75000"/>
                  </a:schemeClr>
                </a:solidFill>
              </a:rPr>
              <a:t>3. The Member States shall coordinate their economic and employment policies within arrangements as determined by this Treaty, which the Union shall have competence to provide.</a:t>
            </a:r>
          </a:p>
          <a:p>
            <a:pPr algn="just"/>
            <a:r>
              <a:rPr lang="en-US" sz="2000" dirty="0">
                <a:solidFill>
                  <a:schemeClr val="accent4">
                    <a:lumMod val="75000"/>
                  </a:schemeClr>
                </a:solidFill>
              </a:rPr>
              <a:t>4. The Union shall have competence, in accordance with the provisions of the Treaty on European Union, to define and implement a common foreign and security policy, including the progressive framing of a common </a:t>
            </a:r>
            <a:r>
              <a:rPr lang="en-US" sz="2000" dirty="0" err="1">
                <a:solidFill>
                  <a:schemeClr val="accent4">
                    <a:lumMod val="75000"/>
                  </a:schemeClr>
                </a:solidFill>
              </a:rPr>
              <a:t>defence</a:t>
            </a:r>
            <a:r>
              <a:rPr lang="en-US" sz="2000" dirty="0">
                <a:solidFill>
                  <a:schemeClr val="accent4">
                    <a:lumMod val="75000"/>
                  </a:schemeClr>
                </a:solidFill>
              </a:rPr>
              <a:t> policy.</a:t>
            </a:r>
          </a:p>
          <a:p>
            <a:pPr algn="just"/>
            <a:r>
              <a:rPr lang="en-US" sz="2000" dirty="0">
                <a:solidFill>
                  <a:schemeClr val="accent4">
                    <a:lumMod val="75000"/>
                  </a:schemeClr>
                </a:solidFill>
              </a:rPr>
              <a:t>5. In certain areas and under the conditions laid down in the Treaties, the Union shall have competence to carry out actions to support, coordinate or supplement the actions of the Member States, without thereby superseding their competence in these areas.</a:t>
            </a:r>
          </a:p>
          <a:p>
            <a:pPr algn="just"/>
            <a:r>
              <a:rPr lang="en-US" sz="2000" dirty="0">
                <a:solidFill>
                  <a:schemeClr val="accent4">
                    <a:lumMod val="75000"/>
                  </a:schemeClr>
                </a:solidFill>
              </a:rPr>
              <a:t>Legally binding acts of the Union adopted on the basis of the provisions of the Treaties relating to these areas shall not entail </a:t>
            </a:r>
            <a:r>
              <a:rPr lang="en-US" sz="2000" dirty="0" err="1">
                <a:solidFill>
                  <a:schemeClr val="accent4">
                    <a:lumMod val="75000"/>
                  </a:schemeClr>
                </a:solidFill>
              </a:rPr>
              <a:t>harmonisation</a:t>
            </a:r>
            <a:r>
              <a:rPr lang="en-US" sz="2000" dirty="0">
                <a:solidFill>
                  <a:schemeClr val="accent4">
                    <a:lumMod val="75000"/>
                  </a:schemeClr>
                </a:solidFill>
              </a:rPr>
              <a:t> of Member States' laws or regulations.</a:t>
            </a:r>
          </a:p>
          <a:p>
            <a:pPr algn="just"/>
            <a:r>
              <a:rPr lang="en-US" sz="2000" dirty="0">
                <a:solidFill>
                  <a:schemeClr val="accent4">
                    <a:lumMod val="75000"/>
                  </a:schemeClr>
                </a:solidFill>
              </a:rPr>
              <a:t>6. The scope of and arrangements for exercising the Union's competences shall be determined by the provisions of the Treaties relating to each area.</a:t>
            </a:r>
          </a:p>
        </p:txBody>
      </p:sp>
    </p:spTree>
    <p:extLst>
      <p:ext uri="{BB962C8B-B14F-4D97-AF65-F5344CB8AC3E}">
        <p14:creationId xmlns:p14="http://schemas.microsoft.com/office/powerpoint/2010/main" val="70414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Competences of the EU and the MS</a:t>
            </a:r>
          </a:p>
          <a:p>
            <a:pPr algn="just"/>
            <a:r>
              <a:rPr lang="en-US" sz="2000" b="1" dirty="0">
                <a:solidFill>
                  <a:schemeClr val="accent4">
                    <a:lumMod val="75000"/>
                  </a:schemeClr>
                </a:solidFill>
              </a:rPr>
              <a:t>Article 3 TFEU</a:t>
            </a:r>
          </a:p>
          <a:p>
            <a:pPr algn="just"/>
            <a:r>
              <a:rPr lang="en-US" sz="2000" b="1" dirty="0">
                <a:solidFill>
                  <a:schemeClr val="accent4">
                    <a:lumMod val="75000"/>
                  </a:schemeClr>
                </a:solidFill>
              </a:rPr>
              <a:t>1. The Union shall have exclusive competence in the following areas:</a:t>
            </a:r>
          </a:p>
          <a:p>
            <a:pPr algn="just"/>
            <a:r>
              <a:rPr lang="en-US" sz="2000" b="1" dirty="0">
                <a:solidFill>
                  <a:schemeClr val="accent4">
                    <a:lumMod val="75000"/>
                  </a:schemeClr>
                </a:solidFill>
              </a:rPr>
              <a:t>(a) customs union;</a:t>
            </a:r>
          </a:p>
          <a:p>
            <a:pPr algn="just"/>
            <a:r>
              <a:rPr lang="en-US" sz="2000" b="1" dirty="0">
                <a:solidFill>
                  <a:schemeClr val="accent4">
                    <a:lumMod val="75000"/>
                  </a:schemeClr>
                </a:solidFill>
              </a:rPr>
              <a:t>(b) the establishing of the competition rules necessary for the functioning of the internal market;</a:t>
            </a:r>
          </a:p>
          <a:p>
            <a:pPr algn="just"/>
            <a:r>
              <a:rPr lang="en-US" sz="2000" b="1" dirty="0">
                <a:solidFill>
                  <a:schemeClr val="accent4">
                    <a:lumMod val="75000"/>
                  </a:schemeClr>
                </a:solidFill>
              </a:rPr>
              <a:t>(c) monetary policy for the Member States whose currency is the euro;</a:t>
            </a:r>
          </a:p>
          <a:p>
            <a:pPr algn="just"/>
            <a:r>
              <a:rPr lang="en-US" sz="2000" b="1" dirty="0">
                <a:solidFill>
                  <a:schemeClr val="accent4">
                    <a:lumMod val="75000"/>
                  </a:schemeClr>
                </a:solidFill>
              </a:rPr>
              <a:t>(d) the conservation of marine biological resources under the common fisheries policy;</a:t>
            </a:r>
          </a:p>
          <a:p>
            <a:pPr algn="just"/>
            <a:r>
              <a:rPr lang="en-US" sz="2000" b="1" dirty="0">
                <a:solidFill>
                  <a:schemeClr val="accent4">
                    <a:lumMod val="75000"/>
                  </a:schemeClr>
                </a:solidFill>
              </a:rPr>
              <a:t>(e) common commercial policy.</a:t>
            </a:r>
          </a:p>
          <a:p>
            <a:pPr algn="just"/>
            <a:r>
              <a:rPr lang="en-US" sz="2000" b="1" dirty="0">
                <a:solidFill>
                  <a:schemeClr val="accent4">
                    <a:lumMod val="75000"/>
                  </a:schemeClr>
                </a:solidFill>
              </a:rPr>
              <a:t>2. The Union shall also have exclusive competence for the conclusion of an international agreement when its conclusion is provided for in a legislative act of the Union or is necessary to enable the Union to exercise its internal competence, or in so far as its conclusion may affect common rules or alter their scope.</a:t>
            </a:r>
          </a:p>
          <a:p>
            <a:pPr algn="just"/>
            <a:endParaRPr lang="en-US" sz="2000" b="1" dirty="0">
              <a:solidFill>
                <a:schemeClr val="accent4">
                  <a:lumMod val="75000"/>
                </a:schemeClr>
              </a:solidFill>
            </a:endParaRPr>
          </a:p>
        </p:txBody>
      </p:sp>
    </p:spTree>
    <p:extLst>
      <p:ext uri="{BB962C8B-B14F-4D97-AF65-F5344CB8AC3E}">
        <p14:creationId xmlns:p14="http://schemas.microsoft.com/office/powerpoint/2010/main" val="396670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Article 4 TFEU</a:t>
            </a:r>
          </a:p>
          <a:p>
            <a:pPr algn="just"/>
            <a:r>
              <a:rPr lang="en-US" sz="2000" dirty="0">
                <a:solidFill>
                  <a:schemeClr val="accent4">
                    <a:lumMod val="75000"/>
                  </a:schemeClr>
                </a:solidFill>
              </a:rPr>
              <a:t>1. The Union shall share competence with the Member States where the Treaties confer on it a competence which does not relate to the areas referred to in Articles 3 and 6.</a:t>
            </a:r>
          </a:p>
          <a:p>
            <a:pPr algn="just"/>
            <a:r>
              <a:rPr lang="en-US" sz="2000" dirty="0">
                <a:solidFill>
                  <a:schemeClr val="accent4">
                    <a:lumMod val="75000"/>
                  </a:schemeClr>
                </a:solidFill>
              </a:rPr>
              <a:t>2. Shared competence between the Union and the Member States applies in the following principal areas:</a:t>
            </a:r>
          </a:p>
          <a:p>
            <a:pPr algn="just"/>
            <a:r>
              <a:rPr lang="en-US" sz="2000" dirty="0">
                <a:solidFill>
                  <a:schemeClr val="accent4">
                    <a:lumMod val="75000"/>
                  </a:schemeClr>
                </a:solidFill>
              </a:rPr>
              <a:t>(a) internal market;</a:t>
            </a:r>
          </a:p>
          <a:p>
            <a:pPr algn="just"/>
            <a:r>
              <a:rPr lang="en-US" sz="2000" dirty="0">
                <a:solidFill>
                  <a:schemeClr val="accent4">
                    <a:lumMod val="75000"/>
                  </a:schemeClr>
                </a:solidFill>
              </a:rPr>
              <a:t>(b) social policy, for the aspects defined in this Treaty;</a:t>
            </a:r>
          </a:p>
          <a:p>
            <a:pPr algn="just"/>
            <a:r>
              <a:rPr lang="en-US" sz="2000" dirty="0">
                <a:solidFill>
                  <a:schemeClr val="accent4">
                    <a:lumMod val="75000"/>
                  </a:schemeClr>
                </a:solidFill>
              </a:rPr>
              <a:t>(c) economic, social and territorial cohesion;</a:t>
            </a:r>
          </a:p>
          <a:p>
            <a:pPr algn="just"/>
            <a:r>
              <a:rPr lang="en-US" sz="2000" dirty="0">
                <a:solidFill>
                  <a:schemeClr val="accent4">
                    <a:lumMod val="75000"/>
                  </a:schemeClr>
                </a:solidFill>
              </a:rPr>
              <a:t>(d) agriculture and fisheries, excluding the conservation of marine biological resources;</a:t>
            </a:r>
          </a:p>
          <a:p>
            <a:pPr algn="just"/>
            <a:r>
              <a:rPr lang="en-US" sz="2000" dirty="0">
                <a:solidFill>
                  <a:schemeClr val="accent4">
                    <a:lumMod val="75000"/>
                  </a:schemeClr>
                </a:solidFill>
              </a:rPr>
              <a:t>(e) environment;</a:t>
            </a:r>
          </a:p>
          <a:p>
            <a:pPr algn="just"/>
            <a:r>
              <a:rPr lang="en-US" sz="2000" dirty="0">
                <a:solidFill>
                  <a:schemeClr val="accent4">
                    <a:lumMod val="75000"/>
                  </a:schemeClr>
                </a:solidFill>
              </a:rPr>
              <a:t>(f) consumer protection;</a:t>
            </a:r>
          </a:p>
          <a:p>
            <a:pPr algn="just"/>
            <a:r>
              <a:rPr lang="en-US" sz="2000" dirty="0">
                <a:solidFill>
                  <a:schemeClr val="accent4">
                    <a:lumMod val="75000"/>
                  </a:schemeClr>
                </a:solidFill>
              </a:rPr>
              <a:t>(g) transport;</a:t>
            </a:r>
          </a:p>
          <a:p>
            <a:pPr algn="just"/>
            <a:r>
              <a:rPr lang="en-US" sz="2000" dirty="0">
                <a:solidFill>
                  <a:schemeClr val="accent4">
                    <a:lumMod val="75000"/>
                  </a:schemeClr>
                </a:solidFill>
              </a:rPr>
              <a:t>(h) trans-European networks;</a:t>
            </a:r>
          </a:p>
          <a:p>
            <a:pPr algn="just"/>
            <a:r>
              <a:rPr lang="en-US" sz="2000" dirty="0">
                <a:solidFill>
                  <a:schemeClr val="accent4">
                    <a:lumMod val="75000"/>
                  </a:schemeClr>
                </a:solidFill>
              </a:rPr>
              <a:t>(</a:t>
            </a:r>
            <a:r>
              <a:rPr lang="en-US" sz="2000" dirty="0" err="1">
                <a:solidFill>
                  <a:schemeClr val="accent4">
                    <a:lumMod val="75000"/>
                  </a:schemeClr>
                </a:solidFill>
              </a:rPr>
              <a:t>i</a:t>
            </a:r>
            <a:r>
              <a:rPr lang="en-US" sz="2000" dirty="0">
                <a:solidFill>
                  <a:schemeClr val="accent4">
                    <a:lumMod val="75000"/>
                  </a:schemeClr>
                </a:solidFill>
              </a:rPr>
              <a:t>) energy;</a:t>
            </a:r>
          </a:p>
          <a:p>
            <a:pPr algn="just"/>
            <a:r>
              <a:rPr lang="en-US" sz="2000" dirty="0">
                <a:solidFill>
                  <a:schemeClr val="accent4">
                    <a:lumMod val="75000"/>
                  </a:schemeClr>
                </a:solidFill>
              </a:rPr>
              <a:t>(j) area of freedom, security and justice;</a:t>
            </a:r>
          </a:p>
          <a:p>
            <a:pPr algn="just"/>
            <a:r>
              <a:rPr lang="en-US" sz="2000" dirty="0">
                <a:solidFill>
                  <a:schemeClr val="accent4">
                    <a:lumMod val="75000"/>
                  </a:schemeClr>
                </a:solidFill>
              </a:rPr>
              <a:t>(k) common safety concerns in public health matters, for the aspects defined in this Treaty.</a:t>
            </a:r>
          </a:p>
          <a:p>
            <a:pPr algn="just"/>
            <a:r>
              <a:rPr lang="en-US" sz="2000" dirty="0">
                <a:solidFill>
                  <a:schemeClr val="accent4">
                    <a:lumMod val="75000"/>
                  </a:schemeClr>
                </a:solidFill>
              </a:rPr>
              <a:t>3. In the areas of research, technological development and space, the Union shall have competence to carry out activities, in particular to define and implement </a:t>
            </a:r>
            <a:r>
              <a:rPr lang="en-US" sz="2000" dirty="0" err="1">
                <a:solidFill>
                  <a:schemeClr val="accent4">
                    <a:lumMod val="75000"/>
                  </a:schemeClr>
                </a:solidFill>
              </a:rPr>
              <a:t>programmes</a:t>
            </a:r>
            <a:r>
              <a:rPr lang="en-US" sz="2000" dirty="0">
                <a:solidFill>
                  <a:schemeClr val="accent4">
                    <a:lumMod val="75000"/>
                  </a:schemeClr>
                </a:solidFill>
              </a:rPr>
              <a:t>; however, the exercise of that competence shall not result in Member States being prevented from exercising theirs.</a:t>
            </a:r>
          </a:p>
          <a:p>
            <a:pPr algn="just"/>
            <a:r>
              <a:rPr lang="en-US" sz="2000" dirty="0">
                <a:solidFill>
                  <a:schemeClr val="accent4">
                    <a:lumMod val="75000"/>
                  </a:schemeClr>
                </a:solidFill>
              </a:rPr>
              <a:t>4. In the areas of development cooperation and humanitarian aid, the Union shall have competence to carry out activities and conduct a common policy; however, the exercise of that competence shall not result in Member States being prevented from exercising theirs.</a:t>
            </a:r>
          </a:p>
        </p:txBody>
      </p:sp>
    </p:spTree>
    <p:extLst>
      <p:ext uri="{BB962C8B-B14F-4D97-AF65-F5344CB8AC3E}">
        <p14:creationId xmlns:p14="http://schemas.microsoft.com/office/powerpoint/2010/main" val="47213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10241599" y="387794"/>
            <a:ext cx="1652835" cy="80805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466490" y="-227249"/>
            <a:ext cx="10208342" cy="1476666"/>
          </a:xfrm>
        </p:spPr>
        <p:txBody>
          <a:bodyPr>
            <a:normAutofit/>
          </a:bodyPr>
          <a:lstStyle/>
          <a:p>
            <a:pPr algn="just"/>
            <a:r>
              <a:rPr lang="en-US" sz="2400" b="1" u="sng" dirty="0">
                <a:solidFill>
                  <a:schemeClr val="accent4">
                    <a:lumMod val="75000"/>
                  </a:schemeClr>
                </a:solidFill>
              </a:rPr>
              <a:t>Miklós Szirbik, Public Law of the European Union</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pPr algn="just"/>
            <a:endParaRPr lang="en-US" dirty="0">
              <a:solidFill>
                <a:schemeClr val="accent4">
                  <a:lumMod val="75000"/>
                </a:schemeClr>
              </a:solidFill>
            </a:endParaRPr>
          </a:p>
        </p:txBody>
      </p:sp>
      <p:pic>
        <p:nvPicPr>
          <p:cNvPr id="4" name="Picture 3">
            <a:extLst>
              <a:ext uri="{FF2B5EF4-FFF2-40B4-BE49-F238E27FC236}">
                <a16:creationId xmlns:a16="http://schemas.microsoft.com/office/drawing/2014/main" id="{0B71E28E-71EA-4CDE-B1E4-776013263ABD}"/>
              </a:ext>
            </a:extLst>
          </p:cNvPr>
          <p:cNvPicPr>
            <a:picLocks noChangeAspect="1"/>
          </p:cNvPicPr>
          <p:nvPr/>
        </p:nvPicPr>
        <p:blipFill>
          <a:blip r:embed="rId3"/>
          <a:stretch>
            <a:fillRect/>
          </a:stretch>
        </p:blipFill>
        <p:spPr>
          <a:xfrm>
            <a:off x="5819468" y="2521974"/>
            <a:ext cx="5529416" cy="3686277"/>
          </a:xfrm>
          <a:prstGeom prst="rect">
            <a:avLst/>
          </a:prstGeom>
        </p:spPr>
      </p:pic>
      <p:sp>
        <p:nvSpPr>
          <p:cNvPr id="6" name="TextBox 5">
            <a:extLst>
              <a:ext uri="{FF2B5EF4-FFF2-40B4-BE49-F238E27FC236}">
                <a16:creationId xmlns:a16="http://schemas.microsoft.com/office/drawing/2014/main" id="{66C8EABF-207D-4944-B057-4E998DE7F55E}"/>
              </a:ext>
            </a:extLst>
          </p:cNvPr>
          <p:cNvSpPr txBox="1"/>
          <p:nvPr/>
        </p:nvSpPr>
        <p:spPr>
          <a:xfrm>
            <a:off x="1548581" y="1585452"/>
            <a:ext cx="8878529" cy="369332"/>
          </a:xfrm>
          <a:prstGeom prst="rect">
            <a:avLst/>
          </a:prstGeom>
          <a:noFill/>
        </p:spPr>
        <p:txBody>
          <a:bodyPr wrap="square" rtlCol="0">
            <a:spAutoFit/>
          </a:bodyPr>
          <a:lstStyle/>
          <a:p>
            <a:r>
              <a:rPr lang="en-US" b="1" dirty="0"/>
              <a:t>The European Parliament</a:t>
            </a:r>
          </a:p>
        </p:txBody>
      </p:sp>
    </p:spTree>
    <p:extLst>
      <p:ext uri="{BB962C8B-B14F-4D97-AF65-F5344CB8AC3E}">
        <p14:creationId xmlns:p14="http://schemas.microsoft.com/office/powerpoint/2010/main" val="2552072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History of EP</a:t>
            </a:r>
          </a:p>
          <a:p>
            <a:pPr algn="just"/>
            <a:r>
              <a:rPr lang="en-US" sz="2000" b="1" dirty="0">
                <a:solidFill>
                  <a:schemeClr val="accent4">
                    <a:lumMod val="75000"/>
                  </a:schemeClr>
                </a:solidFill>
              </a:rPr>
              <a:t>1952-1957: Consultative Assembly</a:t>
            </a:r>
          </a:p>
          <a:p>
            <a:pPr algn="just"/>
            <a:r>
              <a:rPr lang="en-US" sz="2000" b="1" dirty="0">
                <a:solidFill>
                  <a:schemeClr val="accent4">
                    <a:lumMod val="75000"/>
                  </a:schemeClr>
                </a:solidFill>
              </a:rPr>
              <a:t>Its members were elected by the national parliaments of the MS. As indicated in the name, it had to be heard by the Council while </a:t>
            </a:r>
            <a:r>
              <a:rPr lang="en-US" sz="2000" b="1" dirty="0" err="1">
                <a:solidFill>
                  <a:schemeClr val="accent4">
                    <a:lumMod val="75000"/>
                  </a:schemeClr>
                </a:solidFill>
              </a:rPr>
              <a:t>lawsetting</a:t>
            </a:r>
            <a:r>
              <a:rPr lang="en-US" sz="2000" b="1" dirty="0">
                <a:solidFill>
                  <a:schemeClr val="accent4">
                    <a:lumMod val="75000"/>
                  </a:schemeClr>
                </a:solidFill>
              </a:rPr>
              <a:t> but it did not create the itself the European legal sources. </a:t>
            </a:r>
          </a:p>
          <a:p>
            <a:pPr algn="just"/>
            <a:endParaRPr lang="en-US" sz="2000" b="1" dirty="0">
              <a:solidFill>
                <a:schemeClr val="accent4">
                  <a:lumMod val="75000"/>
                </a:schemeClr>
              </a:solidFill>
            </a:endParaRPr>
          </a:p>
          <a:p>
            <a:pPr algn="just"/>
            <a:r>
              <a:rPr lang="en-US" sz="2000" b="1" dirty="0">
                <a:solidFill>
                  <a:schemeClr val="accent4">
                    <a:lumMod val="75000"/>
                  </a:schemeClr>
                </a:solidFill>
              </a:rPr>
              <a:t>In 1979 shortly after the 1957 Treaties the EP was elected directly for the first time and it broadened its importance continuously. Today it is a co-legislative organ. </a:t>
            </a:r>
          </a:p>
          <a:p>
            <a:pPr algn="just"/>
            <a:endParaRPr lang="en-US" sz="2000" b="1" u="sng" dirty="0">
              <a:solidFill>
                <a:schemeClr val="accent4">
                  <a:lumMod val="75000"/>
                </a:schemeClr>
              </a:solidFill>
            </a:endParaRPr>
          </a:p>
          <a:p>
            <a:pPr algn="just"/>
            <a:endParaRPr lang="en-US" sz="2000" dirty="0">
              <a:solidFill>
                <a:schemeClr val="accent4">
                  <a:lumMod val="75000"/>
                </a:schemeClr>
              </a:solidFill>
            </a:endParaRPr>
          </a:p>
        </p:txBody>
      </p:sp>
    </p:spTree>
    <p:extLst>
      <p:ext uri="{BB962C8B-B14F-4D97-AF65-F5344CB8AC3E}">
        <p14:creationId xmlns:p14="http://schemas.microsoft.com/office/powerpoint/2010/main" val="524809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r>
              <a:rPr lang="en-US" b="1" dirty="0">
                <a:solidFill>
                  <a:schemeClr val="accent4">
                    <a:lumMod val="75000"/>
                  </a:schemeClr>
                </a:solidFill>
              </a:rPr>
              <a:t>David </a:t>
            </a:r>
            <a:r>
              <a:rPr lang="en-US" b="1" dirty="0" err="1">
                <a:solidFill>
                  <a:schemeClr val="accent4">
                    <a:lumMod val="75000"/>
                  </a:schemeClr>
                </a:solidFill>
              </a:rPr>
              <a:t>Sassoli</a:t>
            </a:r>
            <a:r>
              <a:rPr lang="en-US" b="1" dirty="0">
                <a:solidFill>
                  <a:schemeClr val="accent4">
                    <a:lumMod val="75000"/>
                  </a:schemeClr>
                </a:solidFill>
              </a:rPr>
              <a:t>, EPP </a:t>
            </a:r>
          </a:p>
          <a:p>
            <a:pPr algn="just"/>
            <a:r>
              <a:rPr lang="en-US" b="1" dirty="0">
                <a:solidFill>
                  <a:schemeClr val="accent4">
                    <a:lumMod val="75000"/>
                  </a:schemeClr>
                </a:solidFill>
              </a:rPr>
              <a:t>since 17 January 2017  </a:t>
            </a:r>
          </a:p>
        </p:txBody>
      </p:sp>
      <p:pic>
        <p:nvPicPr>
          <p:cNvPr id="6" name="Picture 5">
            <a:extLst>
              <a:ext uri="{FF2B5EF4-FFF2-40B4-BE49-F238E27FC236}">
                <a16:creationId xmlns:a16="http://schemas.microsoft.com/office/drawing/2014/main" id="{017C6F91-3021-490E-9925-EC5A84E2DEA3}"/>
              </a:ext>
            </a:extLst>
          </p:cNvPr>
          <p:cNvPicPr>
            <a:picLocks noChangeAspect="1"/>
          </p:cNvPicPr>
          <p:nvPr/>
        </p:nvPicPr>
        <p:blipFill>
          <a:blip r:embed="rId3"/>
          <a:stretch>
            <a:fillRect/>
          </a:stretch>
        </p:blipFill>
        <p:spPr>
          <a:xfrm>
            <a:off x="6706139" y="2261109"/>
            <a:ext cx="3219450" cy="4429125"/>
          </a:xfrm>
          <a:prstGeom prst="rect">
            <a:avLst/>
          </a:prstGeom>
        </p:spPr>
      </p:pic>
    </p:spTree>
    <p:extLst>
      <p:ext uri="{BB962C8B-B14F-4D97-AF65-F5344CB8AC3E}">
        <p14:creationId xmlns:p14="http://schemas.microsoft.com/office/powerpoint/2010/main" val="51110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633268" y="2762400"/>
            <a:ext cx="9144000" cy="2333167"/>
          </a:xfrm>
        </p:spPr>
        <p:txBody>
          <a:bodyPr>
            <a:normAutofit/>
          </a:bodyPr>
          <a:lstStyle/>
          <a:p>
            <a:pPr algn="just"/>
            <a:r>
              <a:rPr lang="en-US" b="1" i="1" u="sng" dirty="0">
                <a:solidFill>
                  <a:schemeClr val="accent4">
                    <a:lumMod val="75000"/>
                  </a:schemeClr>
                </a:solidFill>
              </a:rPr>
              <a:t>AGENDA</a:t>
            </a:r>
          </a:p>
          <a:p>
            <a:pPr marL="457200" indent="-457200" algn="just">
              <a:buAutoNum type="arabicPeriod"/>
            </a:pPr>
            <a:r>
              <a:rPr lang="en-US" dirty="0">
                <a:solidFill>
                  <a:schemeClr val="accent4">
                    <a:lumMod val="75000"/>
                  </a:schemeClr>
                </a:solidFill>
              </a:rPr>
              <a:t>Introduction into legal systems of the EU</a:t>
            </a:r>
          </a:p>
          <a:p>
            <a:pPr marL="457200" indent="-457200" algn="just">
              <a:buAutoNum type="arabicPeriod"/>
            </a:pPr>
            <a:r>
              <a:rPr lang="en-US" dirty="0">
                <a:solidFill>
                  <a:schemeClr val="accent4">
                    <a:lumMod val="75000"/>
                  </a:schemeClr>
                </a:solidFill>
              </a:rPr>
              <a:t>The EU Parliament</a:t>
            </a:r>
          </a:p>
          <a:p>
            <a:pPr marL="457200" indent="-457200" algn="just">
              <a:buAutoNum type="arabicPeriod"/>
            </a:pPr>
            <a:r>
              <a:rPr lang="en-US" dirty="0">
                <a:solidFill>
                  <a:schemeClr val="accent4">
                    <a:lumMod val="75000"/>
                  </a:schemeClr>
                </a:solidFill>
              </a:rPr>
              <a:t>Rulings of the EU Court of Justice related to the EP</a:t>
            </a: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4237373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b="1" dirty="0">
              <a:solidFill>
                <a:schemeClr val="accent4">
                  <a:lumMod val="75000"/>
                </a:schemeClr>
              </a:solidFill>
            </a:endParaRPr>
          </a:p>
          <a:p>
            <a:pPr algn="just"/>
            <a:r>
              <a:rPr lang="en-US" b="1" dirty="0">
                <a:solidFill>
                  <a:schemeClr val="accent4">
                    <a:lumMod val="75000"/>
                  </a:schemeClr>
                </a:solidFill>
              </a:rPr>
              <a:t>European Court of Justice decides in favor of European Parliament in cod case - Case C-124/13</a:t>
            </a:r>
          </a:p>
          <a:p>
            <a:pPr algn="just"/>
            <a:endParaRPr lang="en-US" b="1">
              <a:solidFill>
                <a:schemeClr val="accent4">
                  <a:lumMod val="75000"/>
                </a:schemeClr>
              </a:solidFill>
              <a:hlinkClick r:id="rId3"/>
            </a:endParaRPr>
          </a:p>
          <a:p>
            <a:pPr algn="just"/>
            <a:r>
              <a:rPr lang="en-US" b="1" dirty="0">
                <a:solidFill>
                  <a:schemeClr val="accent4">
                    <a:lumMod val="75000"/>
                  </a:schemeClr>
                </a:solidFill>
                <a:hlinkClick r:id="rId3"/>
              </a:rPr>
              <a:t>https://eur-lex.europa.eu/legal-content/EN/TXT/?uri=uriserv:OJ.C_.2013.156.01.0021.01.ENG</a:t>
            </a:r>
            <a:r>
              <a:rPr lang="en-US" b="1" dirty="0">
                <a:solidFill>
                  <a:schemeClr val="accent4">
                    <a:lumMod val="75000"/>
                  </a:schemeClr>
                </a:solidFill>
              </a:rPr>
              <a:t> </a:t>
            </a:r>
          </a:p>
          <a:p>
            <a:pPr algn="just"/>
            <a:endParaRPr lang="en-US" b="1" dirty="0">
              <a:solidFill>
                <a:schemeClr val="accent4">
                  <a:lumMod val="75000"/>
                </a:schemeClr>
              </a:solidFill>
            </a:endParaRPr>
          </a:p>
          <a:p>
            <a:pPr algn="just"/>
            <a:r>
              <a:rPr lang="en-US" b="1" dirty="0">
                <a:solidFill>
                  <a:schemeClr val="accent4">
                    <a:lumMod val="75000"/>
                  </a:schemeClr>
                </a:solidFill>
                <a:hlinkClick r:id="rId4"/>
              </a:rPr>
              <a:t>http://ebcd.org/european-court-of-justice-decides-in-favor-of-european-parliament-in-cod-case/</a:t>
            </a:r>
            <a:r>
              <a:rPr lang="en-US" b="1" dirty="0">
                <a:solidFill>
                  <a:schemeClr val="accent4">
                    <a:lumMod val="75000"/>
                  </a:schemeClr>
                </a:solidFill>
              </a:rPr>
              <a:t> </a:t>
            </a:r>
          </a:p>
        </p:txBody>
      </p:sp>
    </p:spTree>
    <p:extLst>
      <p:ext uri="{BB962C8B-B14F-4D97-AF65-F5344CB8AC3E}">
        <p14:creationId xmlns:p14="http://schemas.microsoft.com/office/powerpoint/2010/main" val="169923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b="1" dirty="0">
              <a:solidFill>
                <a:schemeClr val="accent4">
                  <a:lumMod val="75000"/>
                </a:schemeClr>
              </a:solidFill>
            </a:endParaRPr>
          </a:p>
          <a:p>
            <a:pPr algn="just"/>
            <a:r>
              <a:rPr lang="en-US" b="1" dirty="0">
                <a:solidFill>
                  <a:schemeClr val="accent4">
                    <a:lumMod val="75000"/>
                  </a:schemeClr>
                </a:solidFill>
              </a:rPr>
              <a:t>European Court of Justice decides in favor of European Parliament in - Case C‑73/17</a:t>
            </a:r>
            <a:r>
              <a:rPr lang="hu-HU" b="1" dirty="0">
                <a:solidFill>
                  <a:schemeClr val="accent4">
                    <a:lumMod val="75000"/>
                  </a:schemeClr>
                </a:solidFill>
              </a:rPr>
              <a:t> (France v. </a:t>
            </a:r>
            <a:r>
              <a:rPr lang="hu-HU" b="1">
                <a:solidFill>
                  <a:schemeClr val="accent4">
                    <a:lumMod val="75000"/>
                  </a:schemeClr>
                </a:solidFill>
              </a:rPr>
              <a:t>EP)</a:t>
            </a:r>
            <a:endParaRPr lang="en-US" b="1" dirty="0">
              <a:solidFill>
                <a:schemeClr val="accent4">
                  <a:lumMod val="75000"/>
                </a:schemeClr>
              </a:solidFill>
              <a:hlinkClick r:id="rId3"/>
            </a:endParaRPr>
          </a:p>
        </p:txBody>
      </p:sp>
    </p:spTree>
    <p:extLst>
      <p:ext uri="{BB962C8B-B14F-4D97-AF65-F5344CB8AC3E}">
        <p14:creationId xmlns:p14="http://schemas.microsoft.com/office/powerpoint/2010/main" val="315246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p:txBody>
          <a:bodyPr/>
          <a:lstStyle/>
          <a:p>
            <a:r>
              <a:rPr lang="en-US" b="1" i="1" dirty="0">
                <a:solidFill>
                  <a:schemeClr val="accent4">
                    <a:lumMod val="75000"/>
                  </a:schemeClr>
                </a:solidFill>
              </a:rPr>
              <a:t>Thank you for your attention!</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981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633268" y="2762400"/>
            <a:ext cx="9144000" cy="3448619"/>
          </a:xfrm>
        </p:spPr>
        <p:txBody>
          <a:bodyPr>
            <a:normAutofit/>
          </a:bodyPr>
          <a:lstStyle/>
          <a:p>
            <a:pPr algn="just"/>
            <a:r>
              <a:rPr lang="en-US" dirty="0">
                <a:solidFill>
                  <a:schemeClr val="accent4">
                    <a:lumMod val="75000"/>
                  </a:schemeClr>
                </a:solidFill>
              </a:rPr>
              <a:t>Dr. Szirbik </a:t>
            </a:r>
            <a:r>
              <a:rPr lang="en-US" dirty="0" err="1">
                <a:solidFill>
                  <a:schemeClr val="accent4">
                    <a:lumMod val="75000"/>
                  </a:schemeClr>
                </a:solidFill>
              </a:rPr>
              <a:t>Miklós</a:t>
            </a:r>
            <a:r>
              <a:rPr lang="en-US" dirty="0">
                <a:solidFill>
                  <a:schemeClr val="accent4">
                    <a:lumMod val="75000"/>
                  </a:schemeClr>
                </a:solidFill>
              </a:rPr>
              <a:t> LL.M.</a:t>
            </a:r>
          </a:p>
          <a:p>
            <a:pPr algn="just"/>
            <a:r>
              <a:rPr lang="en-US" dirty="0">
                <a:solidFill>
                  <a:schemeClr val="accent4">
                    <a:lumMod val="75000"/>
                  </a:schemeClr>
                </a:solidFill>
              </a:rPr>
              <a:t>IBS, </a:t>
            </a:r>
            <a:r>
              <a:rPr lang="en-US" dirty="0" err="1">
                <a:solidFill>
                  <a:schemeClr val="accent4">
                    <a:lumMod val="75000"/>
                  </a:schemeClr>
                </a:solidFill>
              </a:rPr>
              <a:t>NKE</a:t>
            </a:r>
            <a:endParaRPr lang="en-US" dirty="0">
              <a:solidFill>
                <a:schemeClr val="accent4">
                  <a:lumMod val="75000"/>
                </a:schemeClr>
              </a:solidFill>
            </a:endParaRPr>
          </a:p>
          <a:p>
            <a:pPr algn="just"/>
            <a:r>
              <a:rPr lang="en-US" dirty="0">
                <a:solidFill>
                  <a:schemeClr val="accent4">
                    <a:lumMod val="75000"/>
                  </a:schemeClr>
                </a:solidFill>
              </a:rPr>
              <a:t>Goethe University 2005, Frankfurt am Main</a:t>
            </a:r>
          </a:p>
          <a:p>
            <a:pPr algn="just"/>
            <a:r>
              <a:rPr lang="en-US" dirty="0">
                <a:solidFill>
                  <a:schemeClr val="accent4">
                    <a:lumMod val="75000"/>
                  </a:schemeClr>
                </a:solidFill>
              </a:rPr>
              <a:t>2005 FPS, Frankfurt am Main </a:t>
            </a:r>
            <a:r>
              <a:rPr lang="en-US" dirty="0" err="1">
                <a:solidFill>
                  <a:schemeClr val="accent4">
                    <a:lumMod val="75000"/>
                  </a:schemeClr>
                </a:solidFill>
              </a:rPr>
              <a:t>Europan</a:t>
            </a:r>
            <a:r>
              <a:rPr lang="en-US" dirty="0">
                <a:solidFill>
                  <a:schemeClr val="accent4">
                    <a:lumMod val="75000"/>
                  </a:schemeClr>
                </a:solidFill>
              </a:rPr>
              <a:t> Law</a:t>
            </a:r>
          </a:p>
          <a:p>
            <a:pPr algn="just"/>
            <a:r>
              <a:rPr lang="en-US" dirty="0" err="1">
                <a:solidFill>
                  <a:schemeClr val="accent4">
                    <a:lumMod val="75000"/>
                  </a:schemeClr>
                </a:solidFill>
              </a:rPr>
              <a:t>Andrássy</a:t>
            </a:r>
            <a:r>
              <a:rPr lang="en-US" dirty="0">
                <a:solidFill>
                  <a:schemeClr val="accent4">
                    <a:lumMod val="75000"/>
                  </a:schemeClr>
                </a:solidFill>
              </a:rPr>
              <a:t> University Budapest 2011</a:t>
            </a:r>
          </a:p>
          <a:p>
            <a:pPr algn="just"/>
            <a:r>
              <a:rPr lang="en-US" dirty="0">
                <a:solidFill>
                  <a:schemeClr val="accent4">
                    <a:lumMod val="75000"/>
                  </a:schemeClr>
                </a:solidFill>
              </a:rPr>
              <a:t>2011 – </a:t>
            </a:r>
            <a:r>
              <a:rPr lang="en-US" dirty="0" err="1">
                <a:solidFill>
                  <a:schemeClr val="accent4">
                    <a:lumMod val="75000"/>
                  </a:schemeClr>
                </a:solidFill>
              </a:rPr>
              <a:t>GIZ</a:t>
            </a:r>
            <a:endParaRPr lang="en-US" dirty="0">
              <a:solidFill>
                <a:schemeClr val="accent4">
                  <a:lumMod val="75000"/>
                </a:schemeClr>
              </a:solidFill>
            </a:endParaRPr>
          </a:p>
          <a:p>
            <a:pPr algn="just"/>
            <a:r>
              <a:rPr lang="en-US" dirty="0">
                <a:solidFill>
                  <a:schemeClr val="accent4">
                    <a:lumMod val="75000"/>
                  </a:schemeClr>
                </a:solidFill>
              </a:rPr>
              <a:t>Prime Minister’s Office </a:t>
            </a:r>
            <a:r>
              <a:rPr lang="en-US" b="1" dirty="0">
                <a:solidFill>
                  <a:schemeClr val="accent4">
                    <a:lumMod val="75000"/>
                  </a:schemeClr>
                </a:solidFill>
              </a:rPr>
              <a:t>State Aid Monitoring Office 2012-2016</a:t>
            </a:r>
          </a:p>
          <a:p>
            <a:pPr algn="just"/>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236513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633268" y="2762400"/>
            <a:ext cx="9144000" cy="3448619"/>
          </a:xfrm>
        </p:spPr>
        <p:txBody>
          <a:bodyPr>
            <a:normAutofit/>
          </a:bodyPr>
          <a:lstStyle/>
          <a:p>
            <a:pPr algn="just"/>
            <a:r>
              <a:rPr lang="en-US">
                <a:solidFill>
                  <a:schemeClr val="accent4">
                    <a:lumMod val="75000"/>
                  </a:schemeClr>
                </a:solidFill>
              </a:rPr>
              <a:t>Assessment</a:t>
            </a: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3644653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2333167"/>
          </a:xfrm>
        </p:spPr>
        <p:txBody>
          <a:bodyPr>
            <a:normAutofit fontScale="85000" lnSpcReduction="10000"/>
          </a:bodyPr>
          <a:lstStyle/>
          <a:p>
            <a:pPr algn="just"/>
            <a:r>
              <a:rPr lang="en-US" dirty="0">
                <a:solidFill>
                  <a:schemeClr val="accent4">
                    <a:lumMod val="75000"/>
                  </a:schemeClr>
                </a:solidFill>
              </a:rPr>
              <a:t>Introduction into legal systems of the EU</a:t>
            </a:r>
          </a:p>
          <a:p>
            <a:pPr algn="just"/>
            <a:r>
              <a:rPr lang="en-US" dirty="0">
                <a:solidFill>
                  <a:schemeClr val="accent4">
                    <a:lumMod val="75000"/>
                  </a:schemeClr>
                </a:solidFill>
              </a:rPr>
              <a:t>The EU has a legal system and law of its own (</a:t>
            </a:r>
            <a:r>
              <a:rPr lang="en-US" i="1" dirty="0">
                <a:solidFill>
                  <a:schemeClr val="accent4">
                    <a:lumMod val="75000"/>
                  </a:schemeClr>
                </a:solidFill>
              </a:rPr>
              <a:t>sui generis</a:t>
            </a:r>
            <a:r>
              <a:rPr lang="en-US" dirty="0">
                <a:solidFill>
                  <a:schemeClr val="accent4">
                    <a:lumMod val="75000"/>
                  </a:schemeClr>
                </a:solidFill>
              </a:rPr>
              <a:t>) - the main rules and principles are laid down in the founding Treaties. The EU can adopt legal and legislative acts, which the Member States have to respect and to apply.</a:t>
            </a:r>
          </a:p>
          <a:p>
            <a:pPr algn="just"/>
            <a:r>
              <a:rPr lang="en-US" dirty="0">
                <a:solidFill>
                  <a:schemeClr val="accent4">
                    <a:lumMod val="75000"/>
                  </a:schemeClr>
                </a:solidFill>
              </a:rPr>
              <a:t>Compared to that, other organizations have much less law setting capacities:</a:t>
            </a:r>
          </a:p>
          <a:p>
            <a:pPr algn="just"/>
            <a:r>
              <a:rPr lang="en-US" dirty="0">
                <a:solidFill>
                  <a:schemeClr val="accent4">
                    <a:lumMod val="75000"/>
                  </a:schemeClr>
                </a:solidFill>
              </a:rPr>
              <a:t>Articles </a:t>
            </a:r>
            <a:r>
              <a:rPr lang="en-US" b="1" dirty="0">
                <a:solidFill>
                  <a:schemeClr val="accent4">
                    <a:lumMod val="75000"/>
                  </a:schemeClr>
                </a:solidFill>
              </a:rPr>
              <a:t>10 and 14 of the UN Charter refer to General Assembly resolutions as "recommendations„ </a:t>
            </a:r>
            <a:r>
              <a:rPr lang="en-US" dirty="0">
                <a:solidFill>
                  <a:schemeClr val="accent4">
                    <a:lumMod val="75000"/>
                  </a:schemeClr>
                </a:solidFill>
              </a:rPr>
              <a:t>however, they have impact on interpretation of legally binding sources of IPL </a:t>
            </a: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163681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marL="457200" indent="-457200" algn="just">
              <a:buAutoNum type="arabicPeriod"/>
            </a:pPr>
            <a:r>
              <a:rPr lang="en-US" sz="3600" dirty="0">
                <a:solidFill>
                  <a:schemeClr val="accent4">
                    <a:lumMod val="75000"/>
                  </a:schemeClr>
                </a:solidFill>
              </a:rPr>
              <a:t>Sources of EU law</a:t>
            </a:r>
          </a:p>
          <a:p>
            <a:pPr marL="457200" indent="-457200" algn="just">
              <a:buAutoNum type="arabicPeriod"/>
            </a:pPr>
            <a:endParaRPr lang="en-US" dirty="0">
              <a:solidFill>
                <a:schemeClr val="accent4">
                  <a:lumMod val="75000"/>
                </a:schemeClr>
              </a:solidFill>
            </a:endParaRPr>
          </a:p>
          <a:p>
            <a:pPr algn="just"/>
            <a:r>
              <a:rPr lang="en-US" b="1" u="sng" dirty="0">
                <a:solidFill>
                  <a:schemeClr val="accent4">
                    <a:lumMod val="75000"/>
                  </a:schemeClr>
                </a:solidFill>
              </a:rPr>
              <a:t>Questions: </a:t>
            </a:r>
          </a:p>
          <a:p>
            <a:pPr algn="just"/>
            <a:r>
              <a:rPr lang="en-US" b="1" dirty="0">
                <a:solidFill>
                  <a:schemeClr val="accent4">
                    <a:lumMod val="75000"/>
                  </a:schemeClr>
                </a:solidFill>
              </a:rPr>
              <a:t>A) How would you define the term source of law? </a:t>
            </a:r>
          </a:p>
          <a:p>
            <a:pPr algn="just"/>
            <a:r>
              <a:rPr lang="en-US" b="1" dirty="0">
                <a:solidFill>
                  <a:schemeClr val="accent4">
                    <a:lumMod val="75000"/>
                  </a:schemeClr>
                </a:solidFill>
              </a:rPr>
              <a:t>B) What sources of law do you know in your countries</a:t>
            </a:r>
          </a:p>
          <a:p>
            <a:pPr algn="just"/>
            <a:r>
              <a:rPr lang="en-US" b="1" dirty="0">
                <a:solidFill>
                  <a:schemeClr val="accent4">
                    <a:lumMod val="75000"/>
                  </a:schemeClr>
                </a:solidFill>
              </a:rPr>
              <a:t>C) What sources of international law do you know?</a:t>
            </a:r>
          </a:p>
          <a:p>
            <a:pPr algn="just"/>
            <a:r>
              <a:rPr lang="en-US" b="1" dirty="0">
                <a:solidFill>
                  <a:schemeClr val="accent4">
                    <a:lumMod val="75000"/>
                  </a:schemeClr>
                </a:solidFill>
              </a:rPr>
              <a:t>D) As a result of the above: which are the sources of EU law?</a:t>
            </a:r>
          </a:p>
          <a:p>
            <a:pPr algn="just"/>
            <a:endParaRPr lang="en-US" b="1" dirty="0">
              <a:solidFill>
                <a:schemeClr val="accent4">
                  <a:lumMod val="75000"/>
                </a:schemeClr>
              </a:solidFill>
            </a:endParaRPr>
          </a:p>
        </p:txBody>
      </p:sp>
    </p:spTree>
    <p:extLst>
      <p:ext uri="{BB962C8B-B14F-4D97-AF65-F5344CB8AC3E}">
        <p14:creationId xmlns:p14="http://schemas.microsoft.com/office/powerpoint/2010/main" val="357463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marL="457200" indent="-457200" algn="just">
              <a:buAutoNum type="arabicPeriod"/>
            </a:pPr>
            <a:r>
              <a:rPr lang="en-US" dirty="0">
                <a:solidFill>
                  <a:schemeClr val="accent4">
                    <a:lumMod val="75000"/>
                  </a:schemeClr>
                </a:solidFill>
              </a:rPr>
              <a:t>Sources of EU law</a:t>
            </a:r>
          </a:p>
          <a:p>
            <a:pPr algn="just"/>
            <a:r>
              <a:rPr lang="en-US" b="1" dirty="0">
                <a:solidFill>
                  <a:schemeClr val="accent4">
                    <a:lumMod val="75000"/>
                  </a:schemeClr>
                </a:solidFill>
              </a:rPr>
              <a:t>The two main sources of EU law are: primary law and secondary law.</a:t>
            </a:r>
          </a:p>
          <a:p>
            <a:pPr algn="just"/>
            <a:r>
              <a:rPr lang="en-US" dirty="0">
                <a:solidFill>
                  <a:schemeClr val="accent4">
                    <a:lumMod val="75000"/>
                  </a:schemeClr>
                </a:solidFill>
              </a:rPr>
              <a:t>Primary law is constituted by treaties laying down the legal framework of the European Union. </a:t>
            </a:r>
          </a:p>
          <a:p>
            <a:pPr algn="just"/>
            <a:r>
              <a:rPr lang="en-US" dirty="0">
                <a:solidFill>
                  <a:schemeClr val="accent4">
                    <a:lumMod val="75000"/>
                  </a:schemeClr>
                </a:solidFill>
              </a:rPr>
              <a:t>Secondary law is composed of legal instruments based on these treaties, such as </a:t>
            </a:r>
            <a:r>
              <a:rPr lang="en-US" b="1" dirty="0">
                <a:solidFill>
                  <a:schemeClr val="accent4">
                    <a:lumMod val="75000"/>
                  </a:schemeClr>
                </a:solidFill>
              </a:rPr>
              <a:t>regulations, directives, decisions and agreements</a:t>
            </a:r>
            <a:r>
              <a:rPr lang="en-US" dirty="0">
                <a:solidFill>
                  <a:schemeClr val="accent4">
                    <a:lumMod val="75000"/>
                  </a:schemeClr>
                </a:solidFill>
              </a:rPr>
              <a:t>. </a:t>
            </a:r>
          </a:p>
          <a:p>
            <a:pPr algn="just"/>
            <a:r>
              <a:rPr lang="en-US" b="1" dirty="0">
                <a:solidFill>
                  <a:schemeClr val="accent4">
                    <a:lumMod val="75000"/>
                  </a:schemeClr>
                </a:solidFill>
              </a:rPr>
              <a:t>In addition</a:t>
            </a:r>
            <a:r>
              <a:rPr lang="en-US" dirty="0">
                <a:solidFill>
                  <a:schemeClr val="accent4">
                    <a:lumMod val="75000"/>
                  </a:schemeClr>
                </a:solidFill>
              </a:rPr>
              <a:t>, </a:t>
            </a:r>
            <a:r>
              <a:rPr lang="en-US" b="1" dirty="0">
                <a:solidFill>
                  <a:schemeClr val="accent4">
                    <a:lumMod val="75000"/>
                  </a:schemeClr>
                </a:solidFill>
              </a:rPr>
              <a:t>there are general principles of EU law, the case law developed by the European Court </a:t>
            </a:r>
            <a:r>
              <a:rPr lang="en-US" dirty="0">
                <a:solidFill>
                  <a:schemeClr val="accent4">
                    <a:lumMod val="75000"/>
                  </a:schemeClr>
                </a:solidFill>
              </a:rPr>
              <a:t>of Justice and international law.</a:t>
            </a:r>
          </a:p>
        </p:txBody>
      </p:sp>
    </p:spTree>
    <p:extLst>
      <p:ext uri="{BB962C8B-B14F-4D97-AF65-F5344CB8AC3E}">
        <p14:creationId xmlns:p14="http://schemas.microsoft.com/office/powerpoint/2010/main" val="228884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r>
              <a:rPr lang="en-US" dirty="0"/>
              <a:t>TFEU</a:t>
            </a:r>
          </a:p>
          <a:p>
            <a:r>
              <a:rPr lang="en-US" dirty="0"/>
              <a:t>CHAPTER 2</a:t>
            </a:r>
          </a:p>
          <a:p>
            <a:r>
              <a:rPr lang="en-US" dirty="0"/>
              <a:t>LEGAL ACTS OF THE UNION, ADOPTION PROCEDURES AND OTHER PROVISIONS</a:t>
            </a:r>
          </a:p>
          <a:p>
            <a:r>
              <a:rPr lang="en-US" dirty="0"/>
              <a:t>SECTION 1</a:t>
            </a:r>
          </a:p>
          <a:p>
            <a:r>
              <a:rPr lang="en-US" u="sng" dirty="0"/>
              <a:t>THE LEGAL ACTS OF THE UNION</a:t>
            </a:r>
          </a:p>
          <a:p>
            <a:r>
              <a:rPr lang="en-US" dirty="0"/>
              <a:t>Article 288</a:t>
            </a:r>
          </a:p>
          <a:p>
            <a:pPr algn="just"/>
            <a:endParaRPr lang="en-US" dirty="0">
              <a:solidFill>
                <a:schemeClr val="accent4">
                  <a:lumMod val="75000"/>
                </a:schemeClr>
              </a:solidFill>
            </a:endParaRPr>
          </a:p>
        </p:txBody>
      </p:sp>
    </p:spTree>
    <p:extLst>
      <p:ext uri="{BB962C8B-B14F-4D97-AF65-F5344CB8AC3E}">
        <p14:creationId xmlns:p14="http://schemas.microsoft.com/office/powerpoint/2010/main" val="3643553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70000" lnSpcReduction="20000"/>
          </a:bodyPr>
          <a:lstStyle/>
          <a:p>
            <a:pPr algn="just"/>
            <a:endParaRPr lang="en-US" sz="2000" b="1" u="sng" dirty="0">
              <a:solidFill>
                <a:schemeClr val="accent4">
                  <a:lumMod val="75000"/>
                </a:schemeClr>
              </a:solidFill>
            </a:endParaRPr>
          </a:p>
          <a:p>
            <a:pPr algn="just"/>
            <a:r>
              <a:rPr lang="en-US" sz="2000" b="1" u="sng" dirty="0">
                <a:solidFill>
                  <a:srgbClr val="FF0000"/>
                </a:solidFill>
              </a:rPr>
              <a:t>Which acts in your national law remind you on the following ones?</a:t>
            </a:r>
          </a:p>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 288 TFEU </a:t>
            </a:r>
          </a:p>
          <a:p>
            <a:pPr algn="just"/>
            <a:r>
              <a:rPr lang="en-US" dirty="0">
                <a:solidFill>
                  <a:schemeClr val="accent4">
                    <a:lumMod val="75000"/>
                  </a:schemeClr>
                </a:solidFill>
              </a:rPr>
              <a:t>To exercise the Union's competences, the institutions shall adopt regulations, directives, decisions, recommendations and opinions.</a:t>
            </a:r>
          </a:p>
          <a:p>
            <a:pPr algn="just"/>
            <a:r>
              <a:rPr lang="en-US" dirty="0">
                <a:solidFill>
                  <a:schemeClr val="accent4">
                    <a:lumMod val="75000"/>
                  </a:schemeClr>
                </a:solidFill>
              </a:rPr>
              <a:t>A regulation shall have general application. It shall be binding in its entirety and directly applicable in all Member States.</a:t>
            </a:r>
          </a:p>
          <a:p>
            <a:pPr algn="just"/>
            <a:r>
              <a:rPr lang="en-US" dirty="0">
                <a:solidFill>
                  <a:schemeClr val="accent4">
                    <a:lumMod val="75000"/>
                  </a:schemeClr>
                </a:solidFill>
              </a:rPr>
              <a:t>A directive shall be binding, as to the result to be achieved, upon each Member State to which it is addressed, but shall leave to the national authorities the choice of form and methods.</a:t>
            </a:r>
          </a:p>
          <a:p>
            <a:pPr algn="just"/>
            <a:r>
              <a:rPr lang="en-US" dirty="0">
                <a:solidFill>
                  <a:schemeClr val="accent4">
                    <a:lumMod val="75000"/>
                  </a:schemeClr>
                </a:solidFill>
              </a:rPr>
              <a:t>A decision shall be binding in its entirety. A decision which specifies those to whom it is addressed shall be binding only on them.</a:t>
            </a:r>
          </a:p>
          <a:p>
            <a:pPr algn="just"/>
            <a:r>
              <a:rPr lang="en-US" dirty="0">
                <a:solidFill>
                  <a:schemeClr val="accent4">
                    <a:lumMod val="75000"/>
                  </a:schemeClr>
                </a:solidFill>
              </a:rPr>
              <a:t>Recommendations and opinions shall have no binding force.</a:t>
            </a:r>
          </a:p>
        </p:txBody>
      </p:sp>
    </p:spTree>
    <p:extLst>
      <p:ext uri="{BB962C8B-B14F-4D97-AF65-F5344CB8AC3E}">
        <p14:creationId xmlns:p14="http://schemas.microsoft.com/office/powerpoint/2010/main" val="3857750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1817</Words>
  <Application>Microsoft Office PowerPoint</Application>
  <PresentationFormat>Szélesvásznú</PresentationFormat>
  <Paragraphs>156</Paragraphs>
  <Slides>22</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22</vt:i4>
      </vt:variant>
    </vt:vector>
  </HeadingPairs>
  <TitlesOfParts>
    <vt:vector size="26" baseType="lpstr">
      <vt:lpstr>Arial</vt:lpstr>
      <vt:lpstr>Calibri</vt:lpstr>
      <vt:lpstr>Calibri Light</vt:lpstr>
      <vt:lpstr>Office Theme</vt:lpstr>
      <vt:lpstr>NATIONAL UNIVERSITY OF PUBLIC SERVICE</vt:lpstr>
      <vt:lpstr>Miklós Szirbik, The EU Legal System and the Case Law  of the Court of Justice of the EU </vt:lpstr>
      <vt:lpstr>Miklós Szirbik, The EU Legal System and the Case Law  of the Court of Justice of the EU </vt:lpstr>
      <vt:lpstr>Miklós Szirbik, The EU Legal System and the Case Law  of the Court of Justice of the EU </vt:lpstr>
      <vt:lpstr>Miklós Szirbik, The EU Legal System and the Case Law  of the Court of Justice of the EU </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Public Law of the European Union</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UNIVERSITY OF PUBLIC SERVICE</dc:title>
  <dc:creator>Szirbik Miklos</dc:creator>
  <cp:lastModifiedBy>Tanterem</cp:lastModifiedBy>
  <cp:revision>34</cp:revision>
  <dcterms:created xsi:type="dcterms:W3CDTF">2019-02-07T17:10:18Z</dcterms:created>
  <dcterms:modified xsi:type="dcterms:W3CDTF">2019-11-11T10:52:54Z</dcterms:modified>
</cp:coreProperties>
</file>